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2F45"/>
    <a:srgbClr val="143155"/>
    <a:srgbClr val="88FF78"/>
    <a:srgbClr val="6E6C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BC035-FDE7-45F3-94A7-9C07C3035591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9B1B7-5AF3-4859-8E6A-0120479E4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EFDA3-6FF8-4303-AE35-9BBF9C4CA3A8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42724-6A81-4EB3-BDEC-A80E4FC52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F87B6-7400-4E23-89E5-ADD24BED65CD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30040-4022-42DE-A027-03A5506E0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3B814-5D83-4769-88EB-A27C95F561DB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7CD83-082B-4B0A-95FA-9CD744ABB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52C25-A98F-43EE-A949-6E8826BAB33A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A4B53-90C8-46CA-BCD4-10251D006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959E6-2D90-4F96-9707-CBEB09851E37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1C8FD-B253-435B-8E2B-70200F156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30A28-65AD-4BFD-B0AF-381443DBE550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F149D-CA98-471F-9E89-24211C0EB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52A8F-98E3-4A46-A4BE-086495270997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6CB38-6890-4FE4-B6E4-64C709CC62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49363-5DD0-4B61-896C-BD8E73388AC9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64E41-6522-41A4-9CFB-3B9C80CDD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31AD4-E50A-4F8F-96EC-E053C8EC9B58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CC022-4C63-4DE6-BF47-1E747D7F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7AE01-8C8F-4B2A-8A06-53EDDC75332C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56A04-146F-4EC1-AF8F-84D20C8233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6C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75C58A1-A4F9-4635-8190-E759E85AFA1A}" type="datetimeFigureOut">
              <a:rPr lang="en-US"/>
              <a:pPr>
                <a:defRPr/>
              </a:pPr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1E3369E-8710-454D-A792-FA7999E0B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-123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Tarquinius Superbus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By Brian Gibbons and Jack La Jeunesse</a:t>
            </a:r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13315" name="Picture 2" descr="http://farm1.static.flickr.com/7/10899047_6c670f9b6b.jpg?v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228600"/>
            <a:ext cx="16589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Biographical Information</a:t>
            </a:r>
          </a:p>
        </p:txBody>
      </p:sp>
      <p:sp>
        <p:nvSpPr>
          <p:cNvPr id="14338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Lucius Tarquinius was  the last of the seven kings of Rome. (Livy 1.57)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He was the son of Tarquinius Priscus, and the son in Law of Servius Tullius, the current  and sixth King of Rome. (Livy 1.46)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Born of Etruscan descent, ruled from 535 BC to 510 BC, after which Rome became a Republic.  (Livy 1.57)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Was exiled from Rome at the end of his reign. His exile stemmed from his tyrannical ways and was also influenced by his son’s rape of </a:t>
            </a:r>
            <a:r>
              <a:rPr lang="en-US" sz="1900" dirty="0" err="1" smtClean="0">
                <a:ea typeface="+mn-ea"/>
                <a:cs typeface="+mn-cs"/>
              </a:rPr>
              <a:t>Lucretia</a:t>
            </a:r>
            <a:r>
              <a:rPr lang="en-US" sz="1900" dirty="0" smtClean="0">
                <a:ea typeface="+mn-ea"/>
                <a:cs typeface="+mn-cs"/>
              </a:rPr>
              <a:t>, daughter of an important Roman official.  (Livy 1.57)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Died in exile in Campania in 496 BC, and was replaced by Lucius </a:t>
            </a:r>
            <a:r>
              <a:rPr lang="en-US" sz="1900" dirty="0" err="1" smtClean="0">
                <a:ea typeface="+mn-ea"/>
                <a:cs typeface="+mn-cs"/>
              </a:rPr>
              <a:t>Junius</a:t>
            </a:r>
            <a:r>
              <a:rPr lang="en-US" sz="1900" dirty="0" smtClean="0">
                <a:ea typeface="+mn-ea"/>
                <a:cs typeface="+mn-cs"/>
              </a:rPr>
              <a:t> Brutus, who became the first Roman consul. (Livy 1.58) </a:t>
            </a:r>
            <a:endParaRPr lang="en-US" sz="1900" dirty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800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pic>
        <p:nvPicPr>
          <p:cNvPr id="14340" name="Picture 2" descr="http://www.the-romans.co.uk/gallery1/full/founding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81000"/>
            <a:ext cx="3429000" cy="344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www.the-romans.co.uk/gallery1/full/founding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114800"/>
            <a:ext cx="23590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Important Accomplishments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3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pitchFamily="-123" charset="0"/>
              <a:buChar char="•"/>
            </a:pPr>
            <a:r>
              <a:rPr lang="en-US" sz="1600" smtClean="0"/>
              <a:t>Tarquinius seized the throne from Servius Tullius in 535 BC. (Livy 1.47) </a:t>
            </a:r>
          </a:p>
          <a:p>
            <a:pPr>
              <a:buFont typeface="Arial" pitchFamily="-123" charset="0"/>
              <a:buChar char="•"/>
            </a:pPr>
            <a:r>
              <a:rPr lang="en-US" sz="1600" smtClean="0"/>
              <a:t>Different sources say that Tarquinius was angry that his father had not passed power onto him directly, but Livy explains that Tarquinius’s wife, Tullia (the princess), had a central role in planning her father’s death. </a:t>
            </a:r>
          </a:p>
          <a:p>
            <a:pPr>
              <a:buFont typeface="Arial" pitchFamily="-123" charset="0"/>
              <a:buChar char="•"/>
            </a:pPr>
            <a:r>
              <a:rPr lang="en-US" sz="1600" smtClean="0"/>
              <a:t>As King, Tarquinius ruled as a brutal dictator. He murdered senators opposed to him, repealed edicts that limited his power, and suppressed the lower classes. (Livy 1.48) </a:t>
            </a:r>
          </a:p>
          <a:p>
            <a:pPr>
              <a:buFont typeface="Arial" pitchFamily="-123" charset="0"/>
              <a:buChar char="•"/>
            </a:pPr>
            <a:endParaRPr lang="en-US" sz="1600" smtClean="0"/>
          </a:p>
          <a:p>
            <a:pPr>
              <a:buFont typeface="Arial" pitchFamily="-123" charset="0"/>
              <a:buChar char="•"/>
            </a:pPr>
            <a:endParaRPr lang="en-US" sz="1600" smtClean="0"/>
          </a:p>
        </p:txBody>
      </p:sp>
      <p:pic>
        <p:nvPicPr>
          <p:cNvPr id="15364" name="Picture 2" descr="http://www.heritage-history.com/books/macgregor/rome/zpage04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04800"/>
            <a:ext cx="28194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http://media-2.web.britannica.com/eb-media/62/24962-003-F3CF463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3429000"/>
            <a:ext cx="1371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Accomplishments (Cont.)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387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pitchFamily="-123" charset="0"/>
              <a:buChar char="•"/>
            </a:pPr>
            <a:r>
              <a:rPr lang="en-US" smtClean="0"/>
              <a:t>Waged Wars with the Latins and the Etruscans. Tarquinius refused to allow the lower classes  to bear arms or fight, but forced them to construct victory monuments.  (Livy 1.50) </a:t>
            </a:r>
          </a:p>
          <a:p>
            <a:pPr>
              <a:buFont typeface="Arial" pitchFamily="-123" charset="0"/>
              <a:buChar char="•"/>
            </a:pPr>
            <a:r>
              <a:rPr lang="en-US" smtClean="0"/>
              <a:t>Tarquinius was a brilliant military leader, but he was often over-ambitious, and in the end often had to use fraud and trickery to win. (Ex. War with Gabii. Had to send his son to Gabii as a “refugee”. His son gained power over Gabii and turned it over to his father.) (Livy  1.54) </a:t>
            </a:r>
          </a:p>
          <a:p>
            <a:pPr>
              <a:buFont typeface="Arial" pitchFamily="-123" charset="0"/>
              <a:buChar char="•"/>
            </a:pPr>
            <a:r>
              <a:rPr lang="en-US" smtClean="0"/>
              <a:t>Tarquinus purchased the Sybilline books from Cumaean Sybl, and these books were consulted for prophetic use for centuries to come in Roman history. </a:t>
            </a:r>
          </a:p>
          <a:p>
            <a:endParaRPr lang="en-US" smtClean="0"/>
          </a:p>
        </p:txBody>
      </p:sp>
      <p:pic>
        <p:nvPicPr>
          <p:cNvPr id="16388" name="Picture 2" descr="http://www.bertsgeschiedenissite.nl/ijzertijd/eeuw6bc/tull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04800"/>
            <a:ext cx="33528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http://i.kdaq.empas.com/imgs/knsi.tsp/222349/3/Tarquinius_Superbus_makes_himself_K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048000"/>
            <a:ext cx="42767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143155"/>
                </a:solidFill>
              </a:rPr>
              <a:t>Fun Facts</a:t>
            </a:r>
            <a:endParaRPr lang="en-US" smtClean="0"/>
          </a:p>
        </p:txBody>
      </p:sp>
      <p:sp>
        <p:nvSpPr>
          <p:cNvPr id="17410" name="Content Placeholder 4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r>
              <a:rPr lang="en-US" sz="2000" smtClean="0">
                <a:solidFill>
                  <a:srgbClr val="A72F45"/>
                </a:solidFill>
              </a:rPr>
              <a:t>Tarquinusengaged in numerous domestic projects meant to glorify Rome and himself. </a:t>
            </a:r>
          </a:p>
          <a:p>
            <a:pPr lvl="3">
              <a:buFont typeface="Wingdings" pitchFamily="-123" charset="2"/>
              <a:buChar char="Ø"/>
            </a:pPr>
            <a:r>
              <a:rPr lang="en-US" sz="1600" smtClean="0">
                <a:solidFill>
                  <a:srgbClr val="A72F45"/>
                </a:solidFill>
              </a:rPr>
              <a:t>Cloaca Maxima-One of the world’s first modern sewers. </a:t>
            </a:r>
          </a:p>
          <a:p>
            <a:pPr lvl="3">
              <a:buFont typeface="Wingdings" pitchFamily="-123" charset="2"/>
              <a:buChar char="Ø"/>
            </a:pPr>
            <a:r>
              <a:rPr lang="en-US" sz="1600" smtClean="0">
                <a:solidFill>
                  <a:srgbClr val="A72F45"/>
                </a:solidFill>
              </a:rPr>
              <a:t>Constructed a massive temple to Jupiter.</a:t>
            </a:r>
          </a:p>
          <a:p>
            <a:pPr lvl="3">
              <a:buFont typeface="Wingdings" pitchFamily="-123" charset="2"/>
              <a:buChar char="Ø"/>
            </a:pPr>
            <a:r>
              <a:rPr lang="en-US" sz="1600" smtClean="0">
                <a:solidFill>
                  <a:srgbClr val="A72F45"/>
                </a:solidFill>
              </a:rPr>
              <a:t>Tarquinius was first offered nine sybilline books. However, he believed them to be too expensive, so Cumeae Sybll continued burning them until she reached a number favorable to Tarquinius, which ended up being three books only.</a:t>
            </a:r>
          </a:p>
          <a:p>
            <a:pPr>
              <a:buFont typeface="Wingdings" pitchFamily="-123" charset="2"/>
              <a:buChar char="§"/>
            </a:pPr>
            <a:r>
              <a:rPr lang="en-US" sz="1800">
                <a:solidFill>
                  <a:srgbClr val="A72F45"/>
                </a:solidFill>
              </a:rPr>
              <a:t>Livy wrote that Tarqinius cut the tops of the tallest poppies in his garden as an allegory to teach his son Sextus Tarquinius to gain order in a conquered city by killing its top citizens. We now have the modern expression, “Tall Poppy Syndrome” because of this action which refers to removing individuals who rise above the majority.</a:t>
            </a:r>
            <a:endParaRPr lang="en-US" sz="1800"/>
          </a:p>
          <a:p>
            <a:pPr lvl="3">
              <a:buFont typeface="Wingdings" pitchFamily="-123" charset="2"/>
              <a:buNone/>
            </a:pP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500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Tarquinius Superbus</vt:lpstr>
      <vt:lpstr>Biographical Information</vt:lpstr>
      <vt:lpstr>Important Accomplishments </vt:lpstr>
      <vt:lpstr>Accomplishments (Cont.) </vt:lpstr>
      <vt:lpstr>Fun Facts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Tarquinus Superbus</dc:title>
  <dc:creator>mtjw</dc:creator>
  <cp:lastModifiedBy>cyoung</cp:lastModifiedBy>
  <cp:revision>8</cp:revision>
  <dcterms:created xsi:type="dcterms:W3CDTF">2008-12-30T20:13:03Z</dcterms:created>
  <dcterms:modified xsi:type="dcterms:W3CDTF">2009-01-13T13:20:37Z</dcterms:modified>
</cp:coreProperties>
</file>